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4" r:id="rId3"/>
    <p:sldId id="271" r:id="rId4"/>
    <p:sldId id="272" r:id="rId5"/>
    <p:sldId id="269" r:id="rId6"/>
    <p:sldId id="273" r:id="rId7"/>
    <p:sldId id="258" r:id="rId8"/>
    <p:sldId id="275" r:id="rId9"/>
    <p:sldId id="276" r:id="rId10"/>
    <p:sldId id="277" r:id="rId11"/>
    <p:sldId id="278" r:id="rId12"/>
    <p:sldId id="279" r:id="rId13"/>
    <p:sldId id="259" r:id="rId14"/>
    <p:sldId id="260" r:id="rId15"/>
    <p:sldId id="264" r:id="rId16"/>
    <p:sldId id="280" r:id="rId17"/>
    <p:sldId id="28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часто</c:v>
                </c:pt>
                <c:pt idx="1">
                  <c:v>иногда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9860166713830094"/>
          <c:y val="0.42952170174104648"/>
          <c:w val="0.12706521871901727"/>
          <c:h val="0.1409563965746524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не знаю</c:v>
                </c:pt>
                <c:pt idx="1">
                  <c:v>знаю н.с.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501235492191588"/>
          <c:y val="0.36096115922301247"/>
          <c:w val="0.21109395644552864"/>
          <c:h val="0.2729989229056798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A6AD7-D941-4829-B420-E9E7A7A03FC9}" type="datetimeFigureOut">
              <a:rPr lang="ru-RU" smtClean="0"/>
              <a:pPr/>
              <a:t>11.04.2025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5FB68-5D05-4040-ACF7-373838D8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99592" y="2017960"/>
            <a:ext cx="7560840" cy="190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3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Тема: «Влияние иноязычных слов на речь подростков»</a:t>
            </a:r>
            <a:endParaRPr lang="ru-RU" sz="16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5004048" y="4956555"/>
            <a:ext cx="381642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Сандяева Альбина Николаевна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  <a:ea typeface="Calibri"/>
              </a:rPr>
              <a:t>Названия, содержащие результат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Picture 5" descr="C:\Users\User\Desktop\день рождения\бренды\alvejante_van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2286016" cy="3786214"/>
          </a:xfrm>
          <a:prstGeom prst="rect">
            <a:avLst/>
          </a:prstGeom>
          <a:noFill/>
        </p:spPr>
      </p:pic>
      <p:pic>
        <p:nvPicPr>
          <p:cNvPr id="6" name="Picture 4" descr="C:\Users\User\Desktop\день рождения\бренды\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643050"/>
            <a:ext cx="1643074" cy="3929090"/>
          </a:xfrm>
          <a:prstGeom prst="rect">
            <a:avLst/>
          </a:prstGeom>
          <a:noFill/>
        </p:spPr>
      </p:pic>
      <p:sp>
        <p:nvSpPr>
          <p:cNvPr id="5122" name="AutoShape 2" descr="ÐÐ°ÑÑÐ¸Ð½ÐºÐ¸ Ð¿Ð¾ Ð·Ð°Ð¿ÑÐ¾ÑÑ safeguard Ð¼ÑÐ»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 descr="E:\на конференцию\Сандяева А.Н\Без названия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357298"/>
            <a:ext cx="2695575" cy="1695450"/>
          </a:xfrm>
          <a:prstGeom prst="rect">
            <a:avLst/>
          </a:prstGeom>
          <a:noFill/>
        </p:spPr>
      </p:pic>
      <p:pic>
        <p:nvPicPr>
          <p:cNvPr id="5124" name="Picture 4" descr="E:\на конференцию\Сандяева А.Н\Без названия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284984"/>
            <a:ext cx="2571768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  <a:ea typeface="Calibri"/>
              </a:rPr>
              <a:t>Группа товаров с яркими названиями для привлечения внимания покупателей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E:\на конференцию\Сандяева А.Н\alpengold-milk-chocolate-hazelnut_90g.jpg"/>
          <p:cNvPicPr>
            <a:picLocks noChangeAspect="1" noChangeArrowheads="1"/>
          </p:cNvPicPr>
          <p:nvPr/>
        </p:nvPicPr>
        <p:blipFill>
          <a:blip r:embed="rId2" cstate="print"/>
          <a:srcRect l="27854" t="3750" r="26378" b="2500"/>
          <a:stretch>
            <a:fillRect/>
          </a:stretch>
        </p:blipFill>
        <p:spPr bwMode="auto">
          <a:xfrm>
            <a:off x="323528" y="1412776"/>
            <a:ext cx="1794714" cy="3709076"/>
          </a:xfrm>
          <a:prstGeom prst="rect">
            <a:avLst/>
          </a:prstGeom>
          <a:noFill/>
        </p:spPr>
      </p:pic>
      <p:pic>
        <p:nvPicPr>
          <p:cNvPr id="1026" name="Picture 2" descr="C:\Users\Раиса\Desktop\0_0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356992"/>
            <a:ext cx="1560328" cy="3057257"/>
          </a:xfrm>
          <a:prstGeom prst="rect">
            <a:avLst/>
          </a:prstGeom>
          <a:noFill/>
        </p:spPr>
      </p:pic>
      <p:pic>
        <p:nvPicPr>
          <p:cNvPr id="1027" name="Picture 3" descr="C:\Users\Раиса\Desktop\10611.jpeg"/>
          <p:cNvPicPr>
            <a:picLocks noChangeAspect="1" noChangeArrowheads="1"/>
          </p:cNvPicPr>
          <p:nvPr/>
        </p:nvPicPr>
        <p:blipFill>
          <a:blip r:embed="rId4" cstate="print"/>
          <a:srcRect t="1527"/>
          <a:stretch>
            <a:fillRect/>
          </a:stretch>
        </p:blipFill>
        <p:spPr bwMode="auto">
          <a:xfrm>
            <a:off x="5292080" y="1340768"/>
            <a:ext cx="3096344" cy="1585123"/>
          </a:xfrm>
          <a:prstGeom prst="rect">
            <a:avLst/>
          </a:prstGeom>
          <a:noFill/>
        </p:spPr>
      </p:pic>
      <p:pic>
        <p:nvPicPr>
          <p:cNvPr id="7" name="Picture 5" descr="C:\Users\Раиса\Desktop\bounty_snack_cocco_cioccolato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5857" t="15376" r="6294" b="20045"/>
          <a:stretch>
            <a:fillRect/>
          </a:stretch>
        </p:blipFill>
        <p:spPr bwMode="auto">
          <a:xfrm>
            <a:off x="2339752" y="1484784"/>
            <a:ext cx="2303936" cy="1439162"/>
          </a:xfrm>
          <a:prstGeom prst="rect">
            <a:avLst/>
          </a:prstGeom>
          <a:noFill/>
        </p:spPr>
      </p:pic>
      <p:pic>
        <p:nvPicPr>
          <p:cNvPr id="8" name="Picture 4" descr="C:\Users\Раиса\Desktop\A7TXl2pQMMIgf7IDWdx7Gw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3284984"/>
            <a:ext cx="3888432" cy="2021985"/>
          </a:xfrm>
          <a:prstGeom prst="rect">
            <a:avLst/>
          </a:prstGeom>
          <a:noFill/>
        </p:spPr>
      </p:pic>
      <p:pic>
        <p:nvPicPr>
          <p:cNvPr id="3074" name="Picture 2" descr="C:\Users\Раиса\Desktop\13095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06766" y="4365104"/>
            <a:ext cx="2237234" cy="2237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иса\Desktop\Snickers-shokolad.jpg"/>
          <p:cNvPicPr>
            <a:picLocks noChangeAspect="1" noChangeArrowheads="1"/>
          </p:cNvPicPr>
          <p:nvPr/>
        </p:nvPicPr>
        <p:blipFill>
          <a:blip r:embed="rId2" cstate="print"/>
          <a:srcRect l="4851" t="9977" r="5901" b="16647"/>
          <a:stretch>
            <a:fillRect/>
          </a:stretch>
        </p:blipFill>
        <p:spPr bwMode="auto">
          <a:xfrm>
            <a:off x="3131840" y="476672"/>
            <a:ext cx="4165554" cy="1617215"/>
          </a:xfrm>
          <a:prstGeom prst="rect">
            <a:avLst/>
          </a:prstGeom>
          <a:noFill/>
        </p:spPr>
      </p:pic>
      <p:pic>
        <p:nvPicPr>
          <p:cNvPr id="1027" name="Picture 3" descr="C:\Users\Раиса\Desktop\zakaz-HP-630-Notebook-PC.1380354384.SNB4C4B9.obj.0.9.jpg.oe.jpg.pf.jpg.1350nowm.jpg.135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92896"/>
            <a:ext cx="4499992" cy="1559338"/>
          </a:xfrm>
          <a:prstGeom prst="rect">
            <a:avLst/>
          </a:prstGeom>
          <a:noFill/>
        </p:spPr>
      </p:pic>
      <p:pic>
        <p:nvPicPr>
          <p:cNvPr id="3" name="Picture 2" descr="C:\Users\Раиса\Desktop\1022732165.jpg"/>
          <p:cNvPicPr>
            <a:picLocks noChangeAspect="1" noChangeArrowheads="1"/>
          </p:cNvPicPr>
          <p:nvPr/>
        </p:nvPicPr>
        <p:blipFill>
          <a:blip r:embed="rId4" cstate="print"/>
          <a:srcRect t="23750" b="24800"/>
          <a:stretch>
            <a:fillRect/>
          </a:stretch>
        </p:blipFill>
        <p:spPr bwMode="auto">
          <a:xfrm>
            <a:off x="4572000" y="4437112"/>
            <a:ext cx="377889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день рождения\бренды\youtube-unternehmen-fuehrt-abo-modell-1608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3786214" cy="2428892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0" y="2500306"/>
            <a:ext cx="5000628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ТЫ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ТЕЛЕВИДЕНИЕ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C:\Users\User\Desktop\день рождения\бренды\bluetooth-0312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32656"/>
            <a:ext cx="3786214" cy="1714512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004048" y="1772816"/>
            <a:ext cx="4001130" cy="999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СИНИЙ ЗУБ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717032"/>
            <a:ext cx="2304256" cy="212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611560" y="5733256"/>
            <a:ext cx="3143272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КАК ДЕЛА?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212976"/>
            <a:ext cx="250033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4716016" y="5085184"/>
            <a:ext cx="4286280" cy="1000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ПОДЕЛИСЬ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User\Desktop\день рождения\бренды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573016"/>
            <a:ext cx="3357586" cy="2262189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267744" y="5929306"/>
            <a:ext cx="4643470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ЛИНИЯ ПЧЕЛЫ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66"/>
            <a:ext cx="421484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 descr="C:\Users\User\Desktop\день рождения\бренды\twitter-thedesk-matthewkeys-1024x6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76672"/>
            <a:ext cx="3929090" cy="264795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251520" y="2636912"/>
            <a:ext cx="407196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ЛИЦО + КНИГА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644008" y="2132856"/>
            <a:ext cx="471490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ЧИРИКАТЬ, ЩЕБЕТАТЬ, БОЛТАТЬ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день рождения\бренды\PIXMAiP1900_frontright_800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14290"/>
            <a:ext cx="3571900" cy="3214710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00438"/>
            <a:ext cx="371477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714752"/>
            <a:ext cx="4000529" cy="29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14290"/>
            <a:ext cx="3998909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75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Практическая значимость исследования заключается в том, что мы показываем не только отрицательные стороны использования англицизмов, но и то, что он обогащает нашу речь, и способствует  изучению английского языка. С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помощью англицизмов можно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узнать много английских слов и  легко обогатить свой словарный запас. Также практическая  ценность работы состоит  в  том,  что  результаты  данной работы могут использоваться на уроках, элективных курсах и внеурочной деятельности русского и  английского языков  по  воспитанию  у  школьников культуры обращения с иноязычными словами, развитию языкового сознания и  культуры,  корректному  употреблению  «чужих» заимствованных слов  в языке.</a:t>
            </a:r>
            <a:endParaRPr lang="ru-RU" sz="2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 заключение можно сказать, что использование англицизмов оправдано только тогда, когда англицизмы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обогащают язык, когда используются при необходимости, но не в тех случаях, когда наблюдается приток иностранных слов, а тем более, когда они оказывают не очень хорошее влияние на подрастающее поколение.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400" dirty="0" smtClean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/>
                <a:ea typeface="Times New Roman"/>
              </a:rPr>
              <a:t>          Проблемой является то, что нужно ли такое количество английских слов, может быть некоторые из них совершенно бесполезны и даже вредны как для русской речи в целом,  так и для речи современных подростков?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Актуальность  темы  работы и  необходимость  ее  выбора обусловлены  широким  употреблением англицизмов в  речи  современной молодежи. </a:t>
            </a:r>
            <a:endParaRPr lang="ru-RU" sz="2400" dirty="0" smtClean="0">
              <a:ea typeface="Calibri"/>
              <a:cs typeface="Times New Roman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ознакомиться с названиями зарубежных товаров;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выяснить, какие названия зарубежных товаров пришли к нам из английского языка;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-провести опрос среди обучающихся и педагогов школы;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-изучить их перевод  или  происхождение.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-составить классификацию, распределив названия по группам.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None/>
            </a:pPr>
            <a:r>
              <a:rPr lang="ru-RU" dirty="0" smtClean="0">
                <a:latin typeface="Times New Roman"/>
                <a:ea typeface="Times New Roman"/>
              </a:rPr>
              <a:t>            Гипотезой  работы является предположение о том, что во многих ситуациях использование англицизмов оправдано, т.к. привносит в нашу речь яркость и убедительность, а также помогает выразить подросткам свои мысли и отчасти способствует изучению английского языка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857760"/>
            <a:ext cx="2414582" cy="114300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ГОЛОВА И ПЛЕЧИ</a:t>
            </a:r>
          </a:p>
        </p:txBody>
      </p:sp>
      <p:pic>
        <p:nvPicPr>
          <p:cNvPr id="1028" name="Picture 4" descr="C:\Users\User\Desktop\день рождения\бренды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571480"/>
            <a:ext cx="1643074" cy="3929090"/>
          </a:xfrm>
          <a:prstGeom prst="rect">
            <a:avLst/>
          </a:prstGeom>
          <a:noFill/>
        </p:spPr>
      </p:pic>
      <p:pic>
        <p:nvPicPr>
          <p:cNvPr id="1029" name="Picture 5" descr="C:\Users\User\Desktop\день рождения\бренды\alvejante_vani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642918"/>
            <a:ext cx="2286016" cy="3786214"/>
          </a:xfrm>
          <a:prstGeom prst="rect">
            <a:avLst/>
          </a:prstGeom>
          <a:noFill/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3143240" y="4714884"/>
            <a:ext cx="2786082" cy="10715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ИСЧЕЗАТЬ, ПРОПАДАТЬ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5929322" y="3643314"/>
            <a:ext cx="2786082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6143636" y="4714884"/>
            <a:ext cx="2786082" cy="857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Users\User\Desktop\день рождения\бренды\medium_3ari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642918"/>
            <a:ext cx="2343150" cy="386715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000760" y="4786322"/>
            <a:ext cx="2786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ГАЗЕЛЬ АРАБСКАЯ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2924944"/>
            <a:ext cx="2643206" cy="57150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ГОЛУБЬ</a:t>
            </a:r>
          </a:p>
        </p:txBody>
      </p:sp>
      <p:pic>
        <p:nvPicPr>
          <p:cNvPr id="2050" name="Picture 2" descr="C:\Users\User\Desktop\день рождения\бренды\3339y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548680"/>
            <a:ext cx="2500330" cy="2071702"/>
          </a:xfrm>
          <a:prstGeom prst="rect">
            <a:avLst/>
          </a:prstGeom>
          <a:noFill/>
        </p:spPr>
      </p:pic>
      <p:pic>
        <p:nvPicPr>
          <p:cNvPr id="2051" name="Picture 3" descr="C:\Users\User\Desktop\день рождения\бренды\stiralnyy_poroshok_tide_avtomat_lenor_touch_450_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71480"/>
            <a:ext cx="2714644" cy="392909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5000636"/>
            <a:ext cx="2643206" cy="57150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786322"/>
            <a:ext cx="2643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Прилив, волна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User\Desktop\день рождения\бренды\382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357166"/>
            <a:ext cx="2214578" cy="491014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286512" y="5429264"/>
            <a:ext cx="228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ФЕЯ</a:t>
            </a:r>
          </a:p>
        </p:txBody>
      </p:sp>
      <p:pic>
        <p:nvPicPr>
          <p:cNvPr id="9" name="Picture 2" descr="E:\на конференцию\Сандяева А.Н\db8daaed39b0bfd39e2f7d50f69f8a28.jpg"/>
          <p:cNvPicPr>
            <a:picLocks noChangeAspect="1" noChangeArrowheads="1"/>
          </p:cNvPicPr>
          <p:nvPr/>
        </p:nvPicPr>
        <p:blipFill>
          <a:blip r:embed="rId5" cstate="print"/>
          <a:srcRect l="17500" t="10000" r="17500" b="12500"/>
          <a:stretch>
            <a:fillRect/>
          </a:stretch>
        </p:blipFill>
        <p:spPr bwMode="auto">
          <a:xfrm>
            <a:off x="3419872" y="3789040"/>
            <a:ext cx="250033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7584" y="1052736"/>
          <a:ext cx="7859216" cy="5001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188640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Часто ли вы покупаете в магазине товары с названием, имеющим иностранное происхождение?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7584" y="980728"/>
          <a:ext cx="7859216" cy="5001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188640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Знаете ли вы перевод этих слов?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день рождения\бренды\1026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4"/>
            <a:ext cx="2214578" cy="2928958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72000" y="3000372"/>
            <a:ext cx="3429024" cy="846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Picture 2" descr="E:\на конференцию\Сандяева А.Н\choco-p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4286250" cy="24765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92971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Названия товаров, взывающие ассоциации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052736"/>
            <a:ext cx="3297554" cy="2708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E:\на конференцию\Сандяева А.Н\db8daaed39b0bfd39e2f7d50f69f8a28.jpg"/>
          <p:cNvPicPr>
            <a:picLocks noChangeAspect="1" noChangeArrowheads="1"/>
          </p:cNvPicPr>
          <p:nvPr/>
        </p:nvPicPr>
        <p:blipFill>
          <a:blip r:embed="rId5" cstate="print"/>
          <a:srcRect l="17500" t="10000" r="17500" b="12500"/>
          <a:stretch>
            <a:fillRect/>
          </a:stretch>
        </p:blipFill>
        <p:spPr bwMode="auto">
          <a:xfrm>
            <a:off x="5436096" y="3933056"/>
            <a:ext cx="250033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на конференцию\Сандяева А.Н\3112120H.jpg"/>
          <p:cNvPicPr>
            <a:picLocks noChangeAspect="1" noChangeArrowheads="1"/>
          </p:cNvPicPr>
          <p:nvPr/>
        </p:nvPicPr>
        <p:blipFill>
          <a:blip r:embed="rId2" cstate="print"/>
          <a:srcRect l="1666" t="4618" r="3333" b="7006"/>
          <a:stretch>
            <a:fillRect/>
          </a:stretch>
        </p:blipFill>
        <p:spPr bwMode="auto">
          <a:xfrm>
            <a:off x="4286248" y="0"/>
            <a:ext cx="4071966" cy="2643206"/>
          </a:xfrm>
          <a:prstGeom prst="rect">
            <a:avLst/>
          </a:prstGeom>
          <a:noFill/>
        </p:spPr>
      </p:pic>
      <p:pic>
        <p:nvPicPr>
          <p:cNvPr id="8" name="Picture 2" descr="C:\Users\User\Desktop\день рождения\бренды\3339y_en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357694"/>
            <a:ext cx="2500330" cy="2071702"/>
          </a:xfrm>
          <a:prstGeom prst="rect">
            <a:avLst/>
          </a:prstGeom>
          <a:noFill/>
        </p:spPr>
      </p:pic>
      <p:pic>
        <p:nvPicPr>
          <p:cNvPr id="1028" name="Picture 4" descr="E:\на конференцию\Сандяева А.Н\12778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928934"/>
            <a:ext cx="1949916" cy="3643338"/>
          </a:xfrm>
          <a:prstGeom prst="rect">
            <a:avLst/>
          </a:prstGeom>
          <a:noFill/>
        </p:spPr>
      </p:pic>
      <p:pic>
        <p:nvPicPr>
          <p:cNvPr id="11" name="Picture 3" descr="C:\Users\User\Desktop\день рождения\бренды\stiralnyy_poroshok_tide_avtomat_lenor_touch_450_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42852"/>
            <a:ext cx="2714644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5828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Названия, произошедшие от продукта, содержащегося в товаре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Picture 2" descr="C:\Users\User\Desktop\день рождения\бренды\18945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428736"/>
            <a:ext cx="3857652" cy="234315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643050"/>
            <a:ext cx="40005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C:\Users\Раиса\Desktop\hohmodrom_tviks.jpg"/>
          <p:cNvPicPr>
            <a:picLocks noChangeAspect="1" noChangeArrowheads="1"/>
          </p:cNvPicPr>
          <p:nvPr/>
        </p:nvPicPr>
        <p:blipFill>
          <a:blip r:embed="rId4" cstate="print"/>
          <a:srcRect t="22000" b="29000"/>
          <a:stretch>
            <a:fillRect/>
          </a:stretch>
        </p:blipFill>
        <p:spPr bwMode="auto">
          <a:xfrm>
            <a:off x="4427984" y="4221088"/>
            <a:ext cx="4248472" cy="2016224"/>
          </a:xfrm>
          <a:prstGeom prst="rect">
            <a:avLst/>
          </a:prstGeom>
          <a:noFill/>
        </p:spPr>
      </p:pic>
      <p:pic>
        <p:nvPicPr>
          <p:cNvPr id="2050" name="Picture 2" descr="C:\Users\Раиса\Desktop\DSC_0206_1800x.jpg"/>
          <p:cNvPicPr>
            <a:picLocks noChangeAspect="1" noChangeArrowheads="1"/>
          </p:cNvPicPr>
          <p:nvPr/>
        </p:nvPicPr>
        <p:blipFill>
          <a:blip r:embed="rId5" cstate="print"/>
          <a:srcRect l="9996" t="14300" r="15329" b="15351"/>
          <a:stretch>
            <a:fillRect/>
          </a:stretch>
        </p:blipFill>
        <p:spPr bwMode="auto">
          <a:xfrm>
            <a:off x="1403648" y="3501008"/>
            <a:ext cx="2527803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246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Названия товаров, взывающие ассоциации </vt:lpstr>
      <vt:lpstr>Презентация PowerPoint</vt:lpstr>
      <vt:lpstr>Названия, произошедшие от продукта, содержащегося в товаре</vt:lpstr>
      <vt:lpstr>Названия, содержащие результат</vt:lpstr>
      <vt:lpstr>Группа товаров с яркими названиями для привлечения внимания покупателей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школа</cp:lastModifiedBy>
  <cp:revision>160</cp:revision>
  <dcterms:created xsi:type="dcterms:W3CDTF">2016-12-12T04:21:51Z</dcterms:created>
  <dcterms:modified xsi:type="dcterms:W3CDTF">2025-04-11T05:01:39Z</dcterms:modified>
</cp:coreProperties>
</file>