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9" r:id="rId9"/>
    <p:sldId id="264" r:id="rId10"/>
    <p:sldId id="265" r:id="rId11"/>
    <p:sldId id="280" r:id="rId12"/>
    <p:sldId id="266" r:id="rId13"/>
    <p:sldId id="275" r:id="rId14"/>
    <p:sldId id="267" r:id="rId15"/>
    <p:sldId id="278" r:id="rId16"/>
    <p:sldId id="262" r:id="rId17"/>
    <p:sldId id="274" r:id="rId18"/>
    <p:sldId id="276" r:id="rId19"/>
    <p:sldId id="277" r:id="rId20"/>
    <p:sldId id="27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00"/>
    <a:srgbClr val="A40000"/>
    <a:srgbClr val="001A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72" autoAdjust="0"/>
  </p:normalViewPr>
  <p:slideViewPr>
    <p:cSldViewPr snapToGrid="0">
      <p:cViewPr varScale="1">
        <p:scale>
          <a:sx n="77" d="100"/>
          <a:sy n="77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10777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4800" b="1" cap="none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66552"/>
            <a:ext cx="6400800" cy="1752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>
              <a:buNone/>
              <a:defRPr b="1" cap="none" spc="50">
                <a:ln w="11430"/>
                <a:solidFill>
                  <a:srgbClr val="002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E99BC-4097-43CC-9D13-75ABF74C2ACB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FF09C-691A-44BD-B587-E9F27112F1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5A58B-BAEE-4B7F-BE21-9465A7B97683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676DD-BE0C-4A55-99AD-14FB74E9F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CA539-49EF-4014-A309-4AF50D555532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FA7B1-9BA9-4F7C-9415-8DFE84A08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780D8-0BB4-4CA8-BB0D-334463E4E311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E9724-80EA-4E7E-9041-4042C75E4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C2AB6-E89D-4FA7-8D62-58BCBF41E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81AD1-BAF5-4DD5-BD80-87D38684C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E3FE8-71BE-491E-B4D6-06B65BC7565C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5BBCD-3C52-4B0B-A9C5-122095A96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27" name="Picture 3" descr="C:\Users\Solaris\Downloads\UK.png"/>
          <p:cNvPicPr>
            <a:picLocks noChangeAspect="1" noChangeArrowheads="1"/>
          </p:cNvPicPr>
          <p:nvPr userDrawn="1"/>
        </p:nvPicPr>
        <p:blipFill>
          <a:blip r:embed="rId2" cstate="print"/>
          <a:srcRect b="7382"/>
          <a:stretch>
            <a:fillRect/>
          </a:stretch>
        </p:blipFill>
        <p:spPr bwMode="auto">
          <a:xfrm>
            <a:off x="0" y="5524299"/>
            <a:ext cx="1440000" cy="13337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амка 9"/>
          <p:cNvSpPr/>
          <p:nvPr userDrawn="1"/>
        </p:nvSpPr>
        <p:spPr>
          <a:xfrm flipH="1"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260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E3FE8-71BE-491E-B4D6-06B65BC7565C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5BBCD-3C52-4B0B-A9C5-122095A96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26" name="Picture 2" descr="C:\Users\Solaris\Downloads\Rossiya-Russia.png"/>
          <p:cNvPicPr>
            <a:picLocks noChangeAspect="1" noChangeArrowheads="1"/>
          </p:cNvPicPr>
          <p:nvPr userDrawn="1"/>
        </p:nvPicPr>
        <p:blipFill>
          <a:blip r:embed="rId2" cstate="print"/>
          <a:srcRect b="7382"/>
          <a:stretch>
            <a:fillRect/>
          </a:stretch>
        </p:blipFill>
        <p:spPr bwMode="auto">
          <a:xfrm>
            <a:off x="0" y="5524299"/>
            <a:ext cx="1440000" cy="133370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25614-DBD8-4CAF-ABDD-876B54BF54C6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D905-1ACF-4156-A180-2BDE0C597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639BA-5FCF-41B7-BFD7-8E7DA3C9E8F6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8F713-4922-40AB-8C07-80ED0CFF2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871B3-4A46-4287-97D2-459E520438E5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90BED-F5FE-47C3-9D46-FFAF697F3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08D09-4132-47B2-86D2-8562647DB6CA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DC743-20B4-4C50-8251-E72739FDF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7F3B9-10CB-4CAF-8EF1-73A5C8530708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59CF9-3D87-41C6-A94D-633C1B6FE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мка 5"/>
          <p:cNvSpPr/>
          <p:nvPr userDrawn="1"/>
        </p:nvSpPr>
        <p:spPr>
          <a:xfrm>
            <a:off x="0" y="0"/>
            <a:ext cx="9144000" cy="6876000"/>
          </a:xfrm>
          <a:prstGeom prst="frame">
            <a:avLst>
              <a:gd name="adj1" fmla="val 3921"/>
            </a:avLst>
          </a:prstGeom>
          <a:gradFill flip="none" rotWithShape="1">
            <a:gsLst>
              <a:gs pos="23000">
                <a:schemeClr val="bg1"/>
              </a:gs>
              <a:gs pos="55000">
                <a:srgbClr val="0070C0"/>
              </a:gs>
              <a:gs pos="0">
                <a:srgbClr val="C00000"/>
              </a:gs>
              <a:gs pos="75000">
                <a:srgbClr val="0070C0"/>
              </a:gs>
              <a:gs pos="100000">
                <a:srgbClr val="C00000"/>
              </a:gs>
              <a:gs pos="85000">
                <a:schemeClr val="bg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47AB6-B7D9-493D-8B73-1839B84FB0FA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6751B-A817-4CC4-937E-5A1A640552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tx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EA28B9-9D2C-4ABD-9D6A-4D31797CFBC9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DB061F-0AC7-463E-8172-F436812BA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0026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26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60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600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60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6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5.xml"/><Relationship Id="rId18" Type="http://schemas.openxmlformats.org/officeDocument/2006/relationships/slide" Target="slide5.xml"/><Relationship Id="rId3" Type="http://schemas.openxmlformats.org/officeDocument/2006/relationships/slide" Target="slide9.xml"/><Relationship Id="rId7" Type="http://schemas.openxmlformats.org/officeDocument/2006/relationships/slide" Target="slide7.xml"/><Relationship Id="rId12" Type="http://schemas.openxmlformats.org/officeDocument/2006/relationships/slide" Target="slide13.xml"/><Relationship Id="rId17" Type="http://schemas.openxmlformats.org/officeDocument/2006/relationships/slide" Target="slide4.xml"/><Relationship Id="rId2" Type="http://schemas.openxmlformats.org/officeDocument/2006/relationships/slide" Target="slide2.xml"/><Relationship Id="rId16" Type="http://schemas.openxmlformats.org/officeDocument/2006/relationships/slide" Target="slide11.xml"/><Relationship Id="rId20" Type="http://schemas.openxmlformats.org/officeDocument/2006/relationships/slide" Target="slide16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4.xml"/><Relationship Id="rId11" Type="http://schemas.openxmlformats.org/officeDocument/2006/relationships/slide" Target="slide18.xml"/><Relationship Id="rId5" Type="http://schemas.openxmlformats.org/officeDocument/2006/relationships/slide" Target="slide12.xml"/><Relationship Id="rId15" Type="http://schemas.openxmlformats.org/officeDocument/2006/relationships/slide" Target="slide3.xml"/><Relationship Id="rId10" Type="http://schemas.openxmlformats.org/officeDocument/2006/relationships/slide" Target="slide19.xml"/><Relationship Id="rId19" Type="http://schemas.openxmlformats.org/officeDocument/2006/relationships/slide" Target="slide6.xml"/><Relationship Id="rId4" Type="http://schemas.openxmlformats.org/officeDocument/2006/relationships/slide" Target="slide10.xml"/><Relationship Id="rId9" Type="http://schemas.openxmlformats.org/officeDocument/2006/relationships/slide" Target="slide17.xml"/><Relationship Id="rId14" Type="http://schemas.openxmlformats.org/officeDocument/2006/relationships/slide" Target="slide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9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77108"/>
            <a:ext cx="6400800" cy="225845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«Формирование учебно-познавательных компетенций на уроках английского языка»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2540" y="161165"/>
            <a:ext cx="84609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ctr" eaLnBrk="0">
              <a:tabLst>
                <a:tab pos="1387475" algn="l"/>
              </a:tabLst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МУНИЦИПАЛЬНОЕ  БЮДЖЕТНОЕ ОБЩЕОБРАЗОВАТЕЛЬНОЕ УЧРЕЖДЕНИЕ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 eaLnBrk="0">
              <a:lnSpc>
                <a:spcPct val="100000"/>
              </a:lnSpc>
              <a:buClrTx/>
              <a:buSzTx/>
              <a:tabLst>
                <a:tab pos="1387475" algn="l"/>
              </a:tabLst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«ШКОЛА – ИНТЕРНАТ СРЕДНЕГО  ОБЩЕГО ОБРАЗОВАНИЯ С. КЕПЕРВЕЕМ»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 eaLnBrk="0">
              <a:lnSpc>
                <a:spcPct val="100000"/>
              </a:lnSpc>
              <a:buClrTx/>
              <a:buSzTx/>
              <a:tabLst>
                <a:tab pos="1387475" algn="l"/>
              </a:tabLst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БИЛИБИНСКОГО МУНИЦИПАЛЬНОГО РАЙОНА ЧУКОТСКОГО АВТОНОМНОГО ОКРУГА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342900" algn="ctr" eaLnBrk="0">
              <a:lnSpc>
                <a:spcPct val="100000"/>
              </a:lnSpc>
              <a:buClrTx/>
              <a:buSzTx/>
              <a:tabLst>
                <a:tab pos="1387475" algn="l"/>
              </a:tabLst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689480, ЧАО, с.Кепервеем, ул. Комарова 16, тел. 2-74-69, т/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2-73-78,</a:t>
            </a:r>
          </a:p>
          <a:p>
            <a:pPr indent="342900" algn="ctr" eaLnBrk="0">
              <a:lnSpc>
                <a:spcPct val="100000"/>
              </a:lnSpc>
              <a:buClrTx/>
              <a:buSzTx/>
              <a:tabLst>
                <a:tab pos="1387475" algn="l"/>
              </a:tabLst>
              <a:defRPr/>
            </a:pP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e-mail: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keperveemschool@yandex.ru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68188" y="54083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Учитель английского языка: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Сандяева А.Н.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832691" y="330506"/>
            <a:ext cx="74409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Игровые технологии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1" name="Picture 7" descr="32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298" y="1123721"/>
            <a:ext cx="7116898" cy="52001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7" name="Group 99"/>
          <p:cNvGraphicFramePr>
            <a:graphicFrameLocks noGrp="1"/>
          </p:cNvGraphicFramePr>
          <p:nvPr/>
        </p:nvGraphicFramePr>
        <p:xfrm>
          <a:off x="370704" y="160636"/>
          <a:ext cx="8773296" cy="6486144"/>
        </p:xfrm>
        <a:graphic>
          <a:graphicData uri="http://schemas.openxmlformats.org/drawingml/2006/table">
            <a:tbl>
              <a:tblPr/>
              <a:tblGrid>
                <a:gridCol w="2037964"/>
                <a:gridCol w="1450031"/>
                <a:gridCol w="1775983"/>
                <a:gridCol w="1754659"/>
                <a:gridCol w="1754659"/>
              </a:tblGrid>
              <a:tr h="881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Города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2" action="ppaction://hlinksldjump"/>
                        </a:rPr>
                        <a:t>10</a:t>
                      </a:r>
                      <a:endParaRPr kumimoji="0" lang="ru-RU" sz="6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3" action="ppaction://hlinksldjump"/>
                        </a:rPr>
                        <a:t>20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4" action="ppaction://hlinksldjump"/>
                        </a:rPr>
                        <a:t>30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5" action="ppaction://hlinksldjump"/>
                        </a:rPr>
                        <a:t>40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Писатели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6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7" action="ppaction://hlinksldjump"/>
                        </a:rPr>
                        <a:t>20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8" action="ppaction://hlinksldjump"/>
                        </a:rPr>
                        <a:t>30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3" action="ppaction://hlinksldjump"/>
                        </a:rPr>
                        <a:t>40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Традиции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4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7" action="ppaction://hlinksldjump"/>
                        </a:rPr>
                        <a:t>20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5" action="ppaction://hlinksldjump"/>
                        </a:rPr>
                        <a:t>30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9" action="ppaction://hlinksldjump"/>
                        </a:rPr>
                        <a:t>40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5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Достопри-мечатель-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ности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0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1" action="ppaction://hlinksldjump"/>
                        </a:rPr>
                        <a:t>20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2" action="ppaction://hlinksldjump"/>
                        </a:rPr>
                        <a:t>30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3" action="ppaction://hlinksldjump"/>
                        </a:rPr>
                        <a:t>40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Музыка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4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5" action="ppaction://hlinksldjump"/>
                        </a:rPr>
                        <a:t>20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2" action="ppaction://hlinksldjump"/>
                        </a:rPr>
                        <a:t>30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6" action="ppaction://hlinksldjump"/>
                        </a:rPr>
                        <a:t>40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12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Сюрприз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7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8" action="ppaction://hlinksldjump"/>
                        </a:rPr>
                        <a:t>20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19" action="ppaction://hlinksldjump"/>
                        </a:rPr>
                        <a:t>30</a:t>
                      </a:r>
                      <a:endParaRPr kumimoji="0" lang="ru-RU" sz="6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6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hlinkClick r:id="rId20" action="ppaction://hlinksldjump"/>
                        </a:rPr>
                        <a:t>40</a:t>
                      </a:r>
                      <a:endParaRPr kumimoji="0" lang="ru-RU" sz="6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ребуса, как средство введения новой темы.</a:t>
            </a:r>
          </a:p>
        </p:txBody>
      </p:sp>
      <p:graphicFrame>
        <p:nvGraphicFramePr>
          <p:cNvPr id="77827" name="Group 3"/>
          <p:cNvGraphicFramePr>
            <a:graphicFrameLocks noGrp="1"/>
          </p:cNvGraphicFramePr>
          <p:nvPr>
            <p:ph type="tbl" idx="1"/>
          </p:nvPr>
        </p:nvGraphicFramePr>
        <p:xfrm>
          <a:off x="0" y="2133600"/>
          <a:ext cx="9144000" cy="4495800"/>
        </p:xfrm>
        <a:graphic>
          <a:graphicData uri="http://schemas.openxmlformats.org/drawingml/2006/table">
            <a:tbl>
              <a:tblPr/>
              <a:tblGrid>
                <a:gridCol w="531813"/>
                <a:gridCol w="531812"/>
                <a:gridCol w="528638"/>
                <a:gridCol w="531812"/>
                <a:gridCol w="531813"/>
                <a:gridCol w="531812"/>
                <a:gridCol w="531813"/>
                <a:gridCol w="530225"/>
                <a:gridCol w="530225"/>
                <a:gridCol w="531812"/>
                <a:gridCol w="531813"/>
                <a:gridCol w="530225"/>
                <a:gridCol w="531812"/>
                <a:gridCol w="531813"/>
                <a:gridCol w="530225"/>
                <a:gridCol w="531812"/>
                <a:gridCol w="644525"/>
              </a:tblGrid>
              <a:tr h="7493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[i]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[k]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æ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[n]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[m]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[t]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[b]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æ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[d]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[k]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[n]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æ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[i]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[z]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[s]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She/he has … on.</a:t>
            </a:r>
            <a:endParaRPr lang="ru-RU" dirty="0"/>
          </a:p>
        </p:txBody>
      </p:sp>
      <p:pic>
        <p:nvPicPr>
          <p:cNvPr id="4" name="Содержимое 3" descr="Candy36.gif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69988"/>
            <a:ext cx="1571625" cy="4424362"/>
          </a:xfrm>
        </p:spPr>
      </p:pic>
      <p:pic>
        <p:nvPicPr>
          <p:cNvPr id="5" name="Рисунок 4" descr="candy125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2071688"/>
            <a:ext cx="21351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andy7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38" y="1000125"/>
            <a:ext cx="1714500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andy120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75" y="1652588"/>
            <a:ext cx="232092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andy74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88" y="1143000"/>
            <a:ext cx="1843087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andy138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2071688"/>
            <a:ext cx="22860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1450" y="828675"/>
            <a:ext cx="8601075" cy="755650"/>
          </a:xfrm>
        </p:spPr>
      </p:pic>
      <p:pic>
        <p:nvPicPr>
          <p:cNvPr id="30723" name="Picture 2" descr="http://im5-tub-ru.yandex.net/i?id=126774475-4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4722" y="1623725"/>
            <a:ext cx="3294043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http://im0-tub-ru.yandex.net/i?id=235791049-3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676400"/>
            <a:ext cx="2095041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 descr="http://www.azhockey.com/images%20-%20posters/Ice%20Hockey%20Play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964" y="3860379"/>
            <a:ext cx="2268537" cy="2650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ANd9GcS-q-diDEszp9jDAZGL8eKV6SW2uXGF6AMn8Zs2jgUYfV1KFWxfd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4232830"/>
            <a:ext cx="3429000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 descr="ANd9GcSpybIVERVqt_F5b8mMWpSlb7AU411bMCGC4FW8JsTdVb62L7k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4038600"/>
            <a:ext cx="2520108" cy="2461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8" descr="ANd9GcQYQ0hvkY1r8Mmyc36suz4PbbjIVleMC0j9leSNEJ3syWQqfel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0674" y="1678236"/>
            <a:ext cx="2696378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457200" y="228600"/>
            <a:ext cx="8229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Активизация монологической речи.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Создание  на уроках ситуации успеха.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400" i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 обучающихся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\\ENGLISH\Users\Public\Scan-161024-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535" y="1220709"/>
            <a:ext cx="4104456" cy="52565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 descr="\\ENGLISH\Users\Public\Scan-161024-0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3" y="1562458"/>
            <a:ext cx="3888432" cy="48383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в группах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Альбина\мои фото\фото с уроков\20170126_1435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oo.wav">
            <a:hlinkClick r:id="" action="ppaction://media"/>
          </p:cNvPr>
          <p:cNvPicPr>
            <a:picLocks noRot="1" noChangeAspect="1"/>
          </p:cNvPicPr>
          <p:nvPr>
            <a:wavAudioFile r:embed="rId1" name="boo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63" y="5214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boo.wav">
            <a:hlinkClick r:id="" action="ppaction://media"/>
          </p:cNvPr>
          <p:cNvPicPr>
            <a:picLocks noRot="1" noChangeAspect="1"/>
          </p:cNvPicPr>
          <p:nvPr>
            <a:wavAudioFile r:embed="rId1" name="boo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3500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Applause.wav">
            <a:hlinkClick r:id="" action="ppaction://media"/>
          </p:cNvPr>
          <p:cNvPicPr>
            <a:picLocks noRot="1" noChangeAspect="1"/>
          </p:cNvPicPr>
          <p:nvPr>
            <a:wavAudioFile r:embed="rId2" name="Applause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88" y="1928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5076825" y="1557338"/>
            <a:ext cx="3924300" cy="1223962"/>
          </a:xfrm>
          <a:prstGeom prst="flowChartTerminator">
            <a:avLst/>
          </a:prstGeom>
          <a:solidFill>
            <a:srgbClr val="FF0066"/>
          </a:solidFill>
          <a:ln w="762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800" b="1">
                <a:latin typeface="Showcard Gothic" pitchFamily="82" charset="0"/>
              </a:rPr>
              <a:t>DRESS</a:t>
            </a:r>
            <a:endParaRPr lang="ru-RU" sz="4800" b="1">
              <a:latin typeface="Showcard Gothic" pitchFamily="82" charset="0"/>
            </a:endParaRP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5076825" y="3213100"/>
            <a:ext cx="3924300" cy="1223963"/>
          </a:xfrm>
          <a:prstGeom prst="flowChartTerminator">
            <a:avLst/>
          </a:prstGeom>
          <a:solidFill>
            <a:srgbClr val="FF99CC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800" b="1">
                <a:latin typeface="Showcard Gothic" pitchFamily="82" charset="0"/>
              </a:rPr>
              <a:t>SKIRT</a:t>
            </a:r>
            <a:endParaRPr lang="ru-RU" sz="4800" b="1">
              <a:latin typeface="Showcard Gothic" pitchFamily="82" charset="0"/>
            </a:endParaRP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5076825" y="4797425"/>
            <a:ext cx="3924300" cy="1223963"/>
          </a:xfrm>
          <a:prstGeom prst="flowChartTerminator">
            <a:avLst/>
          </a:prstGeom>
          <a:solidFill>
            <a:srgbClr val="FF9900"/>
          </a:solidFill>
          <a:ln w="762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800" b="1">
                <a:latin typeface="Showcard Gothic" pitchFamily="82" charset="0"/>
              </a:rPr>
              <a:t>BLOUSE</a:t>
            </a:r>
            <a:endParaRPr lang="ru-RU" sz="4800" b="1">
              <a:latin typeface="Showcard Gothic" pitchFamily="82" charset="0"/>
            </a:endParaRPr>
          </a:p>
        </p:txBody>
      </p:sp>
      <p:sp>
        <p:nvSpPr>
          <p:cNvPr id="308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85113" y="6165850"/>
            <a:ext cx="1008062" cy="647700"/>
          </a:xfrm>
          <a:prstGeom prst="actionButtonForwardNext">
            <a:avLst/>
          </a:prstGeom>
          <a:solidFill>
            <a:srgbClr val="0000FF"/>
          </a:solidFill>
          <a:ln w="50800">
            <a:solidFill>
              <a:srgbClr val="00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81" name="Picture 7" descr="Estrella_animada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813" y="500063"/>
            <a:ext cx="865187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9"/>
          <p:cNvSpPr>
            <a:spLocks noChangeArrowheads="1"/>
          </p:cNvSpPr>
          <p:nvPr/>
        </p:nvSpPr>
        <p:spPr bwMode="auto">
          <a:xfrm>
            <a:off x="323850" y="1773238"/>
            <a:ext cx="4464050" cy="4176712"/>
          </a:xfrm>
          <a:prstGeom prst="rect">
            <a:avLst/>
          </a:prstGeom>
          <a:solidFill>
            <a:srgbClr val="FFFF00"/>
          </a:solidFill>
          <a:ln w="158750" cmpd="tri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3" name="WordArt 10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4824412" cy="863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b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What is it?</a:t>
            </a:r>
            <a:endParaRPr lang="ru-RU" sz="3600" b="1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Comic Sans MS"/>
            </a:endParaRPr>
          </a:p>
        </p:txBody>
      </p:sp>
      <p:pic>
        <p:nvPicPr>
          <p:cNvPr id="3084" name="Рисунок 14" descr="109ccd614b2a390852b713ed3c6cd5b0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625" y="1857375"/>
            <a:ext cx="42862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56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5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5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Ruhangiz\Pictures\vegetables\200607060814031.jpg"/>
          <p:cNvPicPr>
            <a:picLocks noChangeAspect="1" noChangeArrowheads="1"/>
          </p:cNvPicPr>
          <p:nvPr/>
        </p:nvPicPr>
        <p:blipFill>
          <a:blip r:embed="rId2" cstate="print"/>
          <a:srcRect r="25706"/>
          <a:stretch>
            <a:fillRect/>
          </a:stretch>
        </p:blipFill>
        <p:spPr bwMode="auto">
          <a:xfrm rot="10800000">
            <a:off x="-6" y="0"/>
            <a:ext cx="9143999" cy="6858000"/>
          </a:xfrm>
          <a:prstGeom prst="rect">
            <a:avLst/>
          </a:prstGeom>
          <a:noFill/>
        </p:spPr>
      </p:pic>
      <p:pic>
        <p:nvPicPr>
          <p:cNvPr id="6146" name="Picture 2" descr="C:\Users\Ruhangiz\Pictures\vegetables\images (30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21304">
            <a:off x="395536" y="2060848"/>
            <a:ext cx="3059387" cy="39604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MS PMincho" pitchFamily="18" charset="-128"/>
                <a:ea typeface="MS PMincho" pitchFamily="18" charset="-128"/>
              </a:rPr>
              <a:t>Word scramble –Days of the Week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196752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Unscramble  the words below         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For example: </a:t>
            </a:r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</a:rPr>
              <a:t>onmdya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= Monday</a:t>
            </a:r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930" y="2527869"/>
            <a:ext cx="53285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.utesyad__________________</a:t>
            </a:r>
          </a:p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2.irfdya____________________</a:t>
            </a:r>
          </a:p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3.ondyma__________________</a:t>
            </a:r>
          </a:p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4.dyauns__________________</a:t>
            </a:r>
          </a:p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5.uraydsta_________________</a:t>
            </a:r>
          </a:p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6.nesdaywed______________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endParaRPr lang="en-US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7.uhdyatrs_________________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44008" y="141277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on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3395320"/>
            <a:ext cx="2866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in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5364088" y="3150418"/>
            <a:ext cx="735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in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3059832" y="3715583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on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Группа 8"/>
          <p:cNvGrpSpPr/>
          <p:nvPr/>
        </p:nvGrpSpPr>
        <p:grpSpPr>
          <a:xfrm>
            <a:off x="0" y="0"/>
            <a:ext cx="9144000" cy="6858000"/>
            <a:chOff x="-2088232" y="-4590510"/>
            <a:chExt cx="9144000" cy="6858000"/>
          </a:xfrm>
        </p:grpSpPr>
        <p:pic>
          <p:nvPicPr>
            <p:cNvPr id="10" name="Рисунок 9" descr="15464835-flowers-bright-a-background-are-more-transparent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088232" y="-4590510"/>
              <a:ext cx="9144000" cy="6858000"/>
            </a:xfrm>
            <a:prstGeom prst="rect">
              <a:avLst/>
            </a:prstGeom>
          </p:spPr>
        </p:pic>
        <p:sp>
          <p:nvSpPr>
            <p:cNvPr id="11" name="TextBox 1"/>
            <p:cNvSpPr txBox="1"/>
            <p:nvPr/>
          </p:nvSpPr>
          <p:spPr>
            <a:xfrm>
              <a:off x="323528" y="188640"/>
              <a:ext cx="34563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2800" b="1" i="1" dirty="0">
                <a:solidFill>
                  <a:srgbClr val="7030A0"/>
                </a:solidFill>
                <a:latin typeface="Garamond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99592" y="332656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Fill in </a:t>
            </a:r>
            <a:r>
              <a:rPr lang="en-US" sz="2800" dirty="0" smtClean="0">
                <a:solidFill>
                  <a:srgbClr val="FF0000"/>
                </a:solidFill>
              </a:rPr>
              <a:t>:  </a:t>
            </a:r>
            <a:r>
              <a:rPr lang="en-US" sz="2800" b="1" dirty="0" smtClean="0">
                <a:solidFill>
                  <a:srgbClr val="FF0000"/>
                </a:solidFill>
              </a:rPr>
              <a:t>IN, ON, AT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67744" y="3140968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In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584" y="371703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In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7824" y="4365104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On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63888" y="2564904"/>
            <a:ext cx="2808312" cy="180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1052736"/>
            <a:ext cx="734481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4000" b="1" dirty="0" smtClean="0">
                <a:solidFill>
                  <a:schemeClr val="tx2"/>
                </a:solidFill>
                <a:latin typeface="Monotype Corsiva" pitchFamily="66" charset="0"/>
              </a:rPr>
              <a:t>Dear Mary,</a:t>
            </a:r>
            <a:endParaRPr lang="en-US" sz="4000" dirty="0" smtClean="0">
              <a:solidFill>
                <a:schemeClr val="tx2"/>
              </a:solidFill>
              <a:latin typeface="Monotype Corsiva" pitchFamily="66" charset="0"/>
            </a:endParaRPr>
          </a:p>
          <a:p>
            <a:r>
              <a:rPr lang="en-US" sz="4000" b="1" dirty="0" smtClean="0">
                <a:solidFill>
                  <a:schemeClr val="tx2"/>
                </a:solidFill>
                <a:latin typeface="Monotype Corsiva" pitchFamily="66" charset="0"/>
              </a:rPr>
              <a:t>My birthday party  is __  June 5th.               Can you come?  The party begins  __</a:t>
            </a:r>
            <a:r>
              <a:rPr lang="en-US" sz="4000" dirty="0" smtClean="0">
                <a:solidFill>
                  <a:schemeClr val="tx2"/>
                </a:solidFill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latin typeface="Monotype Corsiva" pitchFamily="66" charset="0"/>
              </a:rPr>
              <a:t> 7 o’clock   __ the evening.</a:t>
            </a:r>
            <a:r>
              <a:rPr lang="en-US" sz="4000" dirty="0" smtClean="0">
                <a:solidFill>
                  <a:schemeClr val="tx2"/>
                </a:solidFill>
              </a:rPr>
              <a:t> </a:t>
            </a:r>
            <a:r>
              <a:rPr lang="en-US" sz="4000" b="1" dirty="0" smtClean="0">
                <a:solidFill>
                  <a:schemeClr val="tx2"/>
                </a:solidFill>
                <a:latin typeface="Monotype Corsiva" pitchFamily="66" charset="0"/>
              </a:rPr>
              <a:t>You may come</a:t>
            </a:r>
            <a:endParaRPr lang="ru-RU" sz="4000" dirty="0" smtClean="0">
              <a:solidFill>
                <a:schemeClr val="tx2"/>
              </a:solidFill>
            </a:endParaRPr>
          </a:p>
          <a:p>
            <a:r>
              <a:rPr lang="en-US" sz="4000" b="1" dirty="0" smtClean="0">
                <a:solidFill>
                  <a:schemeClr val="tx2"/>
                </a:solidFill>
                <a:latin typeface="Monotype Corsiva" pitchFamily="66" charset="0"/>
              </a:rPr>
              <a:t>__  the morning. </a:t>
            </a:r>
          </a:p>
          <a:p>
            <a:r>
              <a:rPr lang="en-US" sz="4000" b="1" dirty="0" smtClean="0">
                <a:solidFill>
                  <a:schemeClr val="tx2"/>
                </a:solidFill>
                <a:latin typeface="Monotype Corsiva" pitchFamily="66" charset="0"/>
              </a:rPr>
              <a:t>The party is </a:t>
            </a:r>
            <a:r>
              <a:rPr lang="en-US" sz="4000" dirty="0" smtClean="0">
                <a:solidFill>
                  <a:schemeClr val="tx2"/>
                </a:solidFill>
                <a:latin typeface="Monotype Corsiva" pitchFamily="66" charset="0"/>
              </a:rPr>
              <a:t>__</a:t>
            </a:r>
            <a:r>
              <a:rPr lang="en-US" sz="4000" b="1" dirty="0" smtClean="0">
                <a:solidFill>
                  <a:schemeClr val="tx2"/>
                </a:solidFill>
                <a:latin typeface="Monotype Corsiva" pitchFamily="66" charset="0"/>
              </a:rPr>
              <a:t>  Saturday.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Monotype Corsiva" pitchFamily="66" charset="0"/>
              </a:rPr>
              <a:t>                     </a:t>
            </a:r>
          </a:p>
          <a:p>
            <a:r>
              <a:rPr lang="en-US" sz="4000" b="1" dirty="0" smtClean="0">
                <a:solidFill>
                  <a:schemeClr val="tx2"/>
                </a:solidFill>
                <a:latin typeface="Monotype Corsiva" pitchFamily="66" charset="0"/>
              </a:rPr>
              <a:t>                  Love Patty. </a:t>
            </a:r>
          </a:p>
          <a:p>
            <a:endParaRPr lang="en-US" sz="3600" b="1" dirty="0" smtClean="0">
              <a:solidFill>
                <a:srgbClr val="FF0000"/>
              </a:solidFill>
              <a:latin typeface="Vivaldi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4644008" y="1844824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On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60232" y="249289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At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1" name="Picture 3" descr="C:\Users\User\Pictures\multicolor_balloon_animation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5831" y="-243408"/>
            <a:ext cx="124816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851064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4742" y="440676"/>
            <a:ext cx="8202058" cy="5685488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Согласно Хуторскому Андрею Викторовичу, 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учебно-познавательные компетенции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-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совокупность компетенций ученика в сфере самостоятельной познавательной деятельности, включающей элементы логической, методологической, общеучебной деятельности соотнесенной с реальными познаваемыми объектами. Сюда входят способы организации целеполагания, планирования, анализа, рефлексии, самооценки.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17621"/>
            <a:ext cx="63991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68617" y="539827"/>
            <a:ext cx="51558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"Скажи мне и я забуду,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Покажи мне и я запомню.</a:t>
            </a:r>
            <a:b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Вовлеки меня и я научусь".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Альбина\мои фото\фото с уроков\IMG_20170105_134124.jpg"/>
          <p:cNvPicPr>
            <a:picLocks noChangeAspect="1" noChangeArrowheads="1"/>
          </p:cNvPicPr>
          <p:nvPr/>
        </p:nvPicPr>
        <p:blipFill>
          <a:blip r:embed="rId2" cstate="print"/>
          <a:srcRect t="9009" b="2883"/>
          <a:stretch>
            <a:fillRect/>
          </a:stretch>
        </p:blipFill>
        <p:spPr bwMode="auto">
          <a:xfrm>
            <a:off x="2150076" y="2310714"/>
            <a:ext cx="4782065" cy="4040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05928"/>
            <a:ext cx="8229600" cy="5520235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ставить цель и организовывать ее достижение, уметь пояснить свою цель;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организовывать планирование, анализ, рефлексию, самооценку своей учебно-познавательной деятельности;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задавать вопросы к наблюдаемым фактам, отыскивать причины явлений, обозначать свое понимание или непонимание по отношению к изучаемой проблеме;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работать с инструкциями, использовать элементы вероятностных и статистических методов познания, описывать результаты, формулировать выводы;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выступать устно и письменно о результатах своего исследования с использованием компьютерных средств и технологий (текстовые и графические редакторы, презентации);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иметь опыт восприятия картины мира.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проектной деятельности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Альбина\мои фото\фото с уроков\WP_20170203_12_33_53_Pro.jpg"/>
          <p:cNvPicPr>
            <a:picLocks noChangeAspect="1" noChangeArrowheads="1"/>
          </p:cNvPicPr>
          <p:nvPr/>
        </p:nvPicPr>
        <p:blipFill>
          <a:blip r:embed="rId2" cstate="print"/>
          <a:srcRect r="18193"/>
          <a:stretch>
            <a:fillRect/>
          </a:stretch>
        </p:blipFill>
        <p:spPr bwMode="auto">
          <a:xfrm>
            <a:off x="1839817" y="1619480"/>
            <a:ext cx="5210977" cy="3888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9490"/>
            <a:ext cx="8229600" cy="5806674"/>
          </a:xfrm>
        </p:spPr>
        <p:txBody>
          <a:bodyPr/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выражение учащимися своего собственного мнения, чувств, активное включение в реальную деятельность;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выполнении проекта происходит непроизвольное запоминание явлений и процессов;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ходе работы над проектом стимулируется развитие творческого мышления, воображения;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кроме того, создаются условия не только для свободы выражения мысли, но и для осмысления воспринимаемого.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:\Альбина\мои фото\фото с уроков\WP_20170203_12_40_14_Pro.jpg"/>
          <p:cNvPicPr>
            <a:picLocks noChangeAspect="1" noChangeArrowheads="1"/>
          </p:cNvPicPr>
          <p:nvPr/>
        </p:nvPicPr>
        <p:blipFill>
          <a:blip r:embed="rId2" cstate="print"/>
          <a:srcRect l="4217" t="5200" r="23494"/>
          <a:stretch>
            <a:fillRect/>
          </a:stretch>
        </p:blipFill>
        <p:spPr bwMode="auto">
          <a:xfrm>
            <a:off x="4208444" y="3555524"/>
            <a:ext cx="4076242" cy="3008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Создание проблемных ситуаций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Альбина\мои фото\фото с уроков\20161111_100855.jpg"/>
          <p:cNvPicPr>
            <a:picLocks noChangeAspect="1" noChangeArrowheads="1"/>
          </p:cNvPicPr>
          <p:nvPr/>
        </p:nvPicPr>
        <p:blipFill>
          <a:blip r:embed="rId2" cstate="print"/>
          <a:srcRect t="18795" b="12129"/>
          <a:stretch>
            <a:fillRect/>
          </a:stretch>
        </p:blipFill>
        <p:spPr bwMode="auto">
          <a:xfrm>
            <a:off x="457890" y="1200838"/>
            <a:ext cx="4003941" cy="3117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User\Desktop\Сандяевы\занятие Сандяевой\20170126_14354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505899" y="3040655"/>
            <a:ext cx="4096182" cy="330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готовых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продуктов и обучающих систем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41522" y="2368626"/>
            <a:ext cx="4759288" cy="4010139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87566" y="1443211"/>
            <a:ext cx="8229600" cy="120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Translate the words into English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 1 – столица, 2 – башня, 3 – памятник, 4 – экскурсовод, 5 – турист, 6 – здание.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266061" y="2476500"/>
          <a:ext cx="3701671" cy="4381500"/>
        </p:xfrm>
        <a:graphic>
          <a:graphicData uri="http://schemas.openxmlformats.org/drawingml/2006/table">
            <a:tbl>
              <a:tblPr/>
              <a:tblGrid>
                <a:gridCol w="435129"/>
                <a:gridCol w="435568"/>
                <a:gridCol w="402670"/>
                <a:gridCol w="404425"/>
                <a:gridCol w="404425"/>
                <a:gridCol w="405302"/>
                <a:gridCol w="405302"/>
                <a:gridCol w="404425"/>
                <a:gridCol w="404425"/>
              </a:tblGrid>
              <a:tr h="48064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1.  </a:t>
                      </a: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P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64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2.   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J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64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3.  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 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6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4.  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 N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7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5.  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M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 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 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 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64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6.   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F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 V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64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7.  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J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K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T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644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latin typeface="Times New Roman"/>
                          <a:ea typeface="Calibri"/>
                          <a:cs typeface="Times New Roman"/>
                        </a:rPr>
                        <a:t>8. </a:t>
                      </a:r>
                      <a:r>
                        <a:rPr lang="en-US" sz="1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 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O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Calibri"/>
                          <a:cs typeface="Times New Roman"/>
                        </a:rPr>
                        <a:t>U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S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438400"/>
            <a:ext cx="2895600" cy="1676400"/>
          </a:xfrm>
          <a:gradFill rotWithShape="1">
            <a:gsLst>
              <a:gs pos="0">
                <a:srgbClr val="FFFFDC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b="1" smtClean="0">
                <a:solidFill>
                  <a:srgbClr val="FF0000"/>
                </a:solidFill>
              </a:rPr>
              <a:t>My birthday</a:t>
            </a:r>
          </a:p>
          <a:p>
            <a:pPr eaLnBrk="1" hangingPunct="1">
              <a:buFontTx/>
              <a:buNone/>
            </a:pPr>
            <a:r>
              <a:rPr lang="en-US" b="1" smtClean="0">
                <a:solidFill>
                  <a:srgbClr val="FF0000"/>
                </a:solidFill>
              </a:rPr>
              <a:t>      is</a:t>
            </a:r>
          </a:p>
          <a:p>
            <a:pPr eaLnBrk="1" hangingPunct="1">
              <a:buFontTx/>
              <a:buNone/>
            </a:pPr>
            <a:r>
              <a:rPr lang="en-US" b="1" smtClean="0">
                <a:solidFill>
                  <a:srgbClr val="FF0000"/>
                </a:solidFill>
              </a:rPr>
              <a:t> on the …of…</a:t>
            </a:r>
            <a:endParaRPr lang="ru-RU" b="1" smtClean="0">
              <a:solidFill>
                <a:srgbClr val="FF0000"/>
              </a:solidFill>
            </a:endParaRPr>
          </a:p>
        </p:txBody>
      </p:sp>
      <p:pic>
        <p:nvPicPr>
          <p:cNvPr id="8195" name="Picture 64" descr="гри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5638800"/>
            <a:ext cx="152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5105400"/>
            <a:ext cx="1222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9" descr="лесные ягод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886200"/>
            <a:ext cx="14478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38100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53" descr="подснежни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2362200"/>
            <a:ext cx="1676400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52" descr="скворцы прилетел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2286000"/>
            <a:ext cx="1193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47" descr="снеговик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3600" y="914400"/>
            <a:ext cx="8477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35" descr="снежинка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43200" y="838200"/>
            <a:ext cx="14859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gradFill rotWithShape="1">
            <a:gsLst>
              <a:gs pos="0">
                <a:srgbClr val="FFFFC2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b="1" smtClean="0">
                <a:solidFill>
                  <a:srgbClr val="FF0000"/>
                </a:solidFill>
                <a:latin typeface="Comic Sans MS" pitchFamily="66" charset="0"/>
              </a:rPr>
              <a:t>WHEN IS YOUR BIRTHDAY</a:t>
            </a:r>
            <a:r>
              <a:rPr lang="en-US" sz="4000" b="1" smtClean="0">
                <a:latin typeface="Comic Sans MS" pitchFamily="66" charset="0"/>
              </a:rPr>
              <a:t> </a:t>
            </a:r>
            <a:r>
              <a:rPr lang="en-US" sz="4000" b="1" smtClean="0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8204" name="Rectangle 30"/>
          <p:cNvSpPr>
            <a:spLocks noChangeArrowheads="1"/>
          </p:cNvSpPr>
          <p:nvPr/>
        </p:nvSpPr>
        <p:spPr bwMode="auto">
          <a:xfrm>
            <a:off x="6705600" y="1447800"/>
            <a:ext cx="2209800" cy="609600"/>
          </a:xfrm>
          <a:prstGeom prst="rect">
            <a:avLst/>
          </a:prstGeom>
          <a:solidFill>
            <a:srgbClr val="66CC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0000FF"/>
                </a:solidFill>
              </a:rPr>
              <a:t>February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8205" name="Rectangle 31"/>
          <p:cNvSpPr>
            <a:spLocks noChangeArrowheads="1"/>
          </p:cNvSpPr>
          <p:nvPr/>
        </p:nvSpPr>
        <p:spPr bwMode="auto">
          <a:xfrm>
            <a:off x="762000" y="1371600"/>
            <a:ext cx="2362200" cy="533400"/>
          </a:xfrm>
          <a:prstGeom prst="rect">
            <a:avLst/>
          </a:prstGeom>
          <a:solidFill>
            <a:srgbClr val="66CC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0000FF"/>
                </a:solidFill>
              </a:rPr>
              <a:t>December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8206" name="Rectangle 29"/>
          <p:cNvSpPr>
            <a:spLocks noChangeArrowheads="1"/>
          </p:cNvSpPr>
          <p:nvPr/>
        </p:nvSpPr>
        <p:spPr bwMode="auto">
          <a:xfrm>
            <a:off x="3962400" y="1447800"/>
            <a:ext cx="2057400" cy="533400"/>
          </a:xfrm>
          <a:prstGeom prst="rect">
            <a:avLst/>
          </a:prstGeom>
          <a:solidFill>
            <a:srgbClr val="66CC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0000FF"/>
                </a:solidFill>
              </a:rPr>
              <a:t>January</a:t>
            </a:r>
            <a:endParaRPr lang="ru-RU" sz="3600" b="1">
              <a:solidFill>
                <a:srgbClr val="0000FF"/>
              </a:solidFill>
            </a:endParaRPr>
          </a:p>
        </p:txBody>
      </p:sp>
      <p:sp>
        <p:nvSpPr>
          <p:cNvPr id="8207" name="Oval 49"/>
          <p:cNvSpPr>
            <a:spLocks noChangeArrowheads="1"/>
          </p:cNvSpPr>
          <p:nvPr/>
        </p:nvSpPr>
        <p:spPr bwMode="auto">
          <a:xfrm>
            <a:off x="2514600" y="2667000"/>
            <a:ext cx="1600200" cy="914400"/>
          </a:xfrm>
          <a:prstGeom prst="ellipse">
            <a:avLst/>
          </a:prstGeom>
          <a:gradFill rotWithShape="1">
            <a:gsLst>
              <a:gs pos="0">
                <a:srgbClr val="A9EEA9"/>
              </a:gs>
              <a:gs pos="100000">
                <a:srgbClr val="00CC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008000"/>
                </a:solidFill>
                <a:latin typeface="Comic Sans MS" pitchFamily="66" charset="0"/>
              </a:rPr>
              <a:t>March</a:t>
            </a:r>
            <a:endParaRPr lang="ru-RU" sz="3600" b="1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8208" name="Oval 50"/>
          <p:cNvSpPr>
            <a:spLocks noChangeArrowheads="1"/>
          </p:cNvSpPr>
          <p:nvPr/>
        </p:nvSpPr>
        <p:spPr bwMode="auto">
          <a:xfrm>
            <a:off x="5181600" y="2590800"/>
            <a:ext cx="1524000" cy="914400"/>
          </a:xfrm>
          <a:prstGeom prst="ellipse">
            <a:avLst/>
          </a:prstGeom>
          <a:gradFill rotWithShape="1">
            <a:gsLst>
              <a:gs pos="0">
                <a:srgbClr val="A9EEA9"/>
              </a:gs>
              <a:gs pos="100000">
                <a:srgbClr val="00CC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008000"/>
                </a:solidFill>
                <a:latin typeface="Comic Sans MS" pitchFamily="66" charset="0"/>
              </a:rPr>
              <a:t>April</a:t>
            </a:r>
            <a:endParaRPr lang="ru-RU" sz="4000" b="1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8209" name="Oval 51"/>
          <p:cNvSpPr>
            <a:spLocks noChangeArrowheads="1"/>
          </p:cNvSpPr>
          <p:nvPr/>
        </p:nvSpPr>
        <p:spPr bwMode="auto">
          <a:xfrm>
            <a:off x="7239000" y="2590800"/>
            <a:ext cx="1676400" cy="914400"/>
          </a:xfrm>
          <a:prstGeom prst="ellipse">
            <a:avLst/>
          </a:prstGeom>
          <a:gradFill rotWithShape="1">
            <a:gsLst>
              <a:gs pos="0">
                <a:srgbClr val="A9EEA9"/>
              </a:gs>
              <a:gs pos="100000">
                <a:srgbClr val="00CC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008000"/>
                </a:solidFill>
                <a:latin typeface="Comic Sans MS" pitchFamily="66" charset="0"/>
              </a:rPr>
              <a:t>May</a:t>
            </a:r>
            <a:endParaRPr lang="ru-RU" sz="4000" b="1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8210" name="Rectangle 54"/>
          <p:cNvSpPr>
            <a:spLocks noChangeArrowheads="1"/>
          </p:cNvSpPr>
          <p:nvPr/>
        </p:nvSpPr>
        <p:spPr bwMode="auto">
          <a:xfrm>
            <a:off x="2514600" y="4267200"/>
            <a:ext cx="1295400" cy="533400"/>
          </a:xfrm>
          <a:prstGeom prst="rect">
            <a:avLst/>
          </a:prstGeom>
          <a:gradFill rotWithShape="1">
            <a:gsLst>
              <a:gs pos="0">
                <a:srgbClr val="FFDD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33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>
                <a:solidFill>
                  <a:srgbClr val="FF33CC"/>
                </a:solidFill>
                <a:latin typeface="Comic Sans MS" pitchFamily="66" charset="0"/>
              </a:rPr>
              <a:t>June</a:t>
            </a:r>
            <a:endParaRPr lang="ru-RU" sz="4000" b="1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8211" name="Rectangle 55"/>
          <p:cNvSpPr>
            <a:spLocks noChangeArrowheads="1"/>
          </p:cNvSpPr>
          <p:nvPr/>
        </p:nvSpPr>
        <p:spPr bwMode="auto">
          <a:xfrm>
            <a:off x="4800600" y="4343400"/>
            <a:ext cx="1219200" cy="533400"/>
          </a:xfrm>
          <a:prstGeom prst="rect">
            <a:avLst/>
          </a:prstGeom>
          <a:gradFill rotWithShape="1">
            <a:gsLst>
              <a:gs pos="0">
                <a:srgbClr val="FFD2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33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FF33CC"/>
                </a:solidFill>
                <a:latin typeface="Comic Sans MS" pitchFamily="66" charset="0"/>
              </a:rPr>
              <a:t>July</a:t>
            </a:r>
            <a:endParaRPr lang="ru-RU" sz="3600" b="1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8212" name="Rectangle 56"/>
          <p:cNvSpPr>
            <a:spLocks noChangeArrowheads="1"/>
          </p:cNvSpPr>
          <p:nvPr/>
        </p:nvSpPr>
        <p:spPr bwMode="auto">
          <a:xfrm>
            <a:off x="7162800" y="4419600"/>
            <a:ext cx="1676400" cy="533400"/>
          </a:xfrm>
          <a:prstGeom prst="rect">
            <a:avLst/>
          </a:prstGeom>
          <a:gradFill rotWithShape="1">
            <a:gsLst>
              <a:gs pos="0">
                <a:srgbClr val="FFDDFF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33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FF33CC"/>
                </a:solidFill>
                <a:latin typeface="Comic Sans MS" pitchFamily="66" charset="0"/>
              </a:rPr>
              <a:t>August</a:t>
            </a:r>
            <a:endParaRPr lang="ru-RU" sz="3600" b="1">
              <a:solidFill>
                <a:srgbClr val="FF33CC"/>
              </a:solidFill>
              <a:latin typeface="Comic Sans MS" pitchFamily="66" charset="0"/>
            </a:endParaRPr>
          </a:p>
        </p:txBody>
      </p:sp>
      <p:sp>
        <p:nvSpPr>
          <p:cNvPr id="8213" name="Oval 60"/>
          <p:cNvSpPr>
            <a:spLocks noChangeArrowheads="1"/>
          </p:cNvSpPr>
          <p:nvPr/>
        </p:nvSpPr>
        <p:spPr bwMode="auto">
          <a:xfrm>
            <a:off x="381000" y="5715000"/>
            <a:ext cx="2590800" cy="914400"/>
          </a:xfrm>
          <a:prstGeom prst="ellipse">
            <a:avLst/>
          </a:prstGeom>
          <a:gradFill rotWithShape="1">
            <a:gsLst>
              <a:gs pos="0">
                <a:srgbClr val="FFE7C2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FF6600"/>
                </a:solidFill>
                <a:latin typeface="Comic Sans MS" pitchFamily="66" charset="0"/>
              </a:rPr>
              <a:t>September</a:t>
            </a:r>
            <a:endParaRPr lang="ru-RU" sz="3600" b="1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8214" name="Oval 61"/>
          <p:cNvSpPr>
            <a:spLocks noChangeArrowheads="1"/>
          </p:cNvSpPr>
          <p:nvPr/>
        </p:nvSpPr>
        <p:spPr bwMode="auto">
          <a:xfrm>
            <a:off x="3962400" y="5715000"/>
            <a:ext cx="1981200" cy="914400"/>
          </a:xfrm>
          <a:prstGeom prst="ellipse">
            <a:avLst/>
          </a:prstGeom>
          <a:gradFill rotWithShape="1">
            <a:gsLst>
              <a:gs pos="0">
                <a:srgbClr val="FFE7C2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FF6600"/>
                </a:solidFill>
                <a:latin typeface="Comic Sans MS" pitchFamily="66" charset="0"/>
              </a:rPr>
              <a:t>October</a:t>
            </a:r>
            <a:endParaRPr lang="ru-RU" sz="3600" b="1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8215" name="Oval 62"/>
          <p:cNvSpPr>
            <a:spLocks noChangeArrowheads="1"/>
          </p:cNvSpPr>
          <p:nvPr/>
        </p:nvSpPr>
        <p:spPr bwMode="auto">
          <a:xfrm>
            <a:off x="6553200" y="5715000"/>
            <a:ext cx="2362200" cy="914400"/>
          </a:xfrm>
          <a:prstGeom prst="ellipse">
            <a:avLst/>
          </a:prstGeom>
          <a:gradFill rotWithShape="1">
            <a:gsLst>
              <a:gs pos="0">
                <a:srgbClr val="FFE7C2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>
                <a:solidFill>
                  <a:srgbClr val="FF6600"/>
                </a:solidFill>
                <a:latin typeface="Comic Sans MS" pitchFamily="66" charset="0"/>
              </a:rPr>
              <a:t>November</a:t>
            </a:r>
            <a:endParaRPr lang="ru-RU" sz="3600" b="1">
              <a:solidFill>
                <a:srgbClr val="FF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l="24107" t="20016" r="23539" b="7161"/>
          <a:stretch>
            <a:fillRect/>
          </a:stretch>
        </p:blipFill>
        <p:spPr bwMode="auto">
          <a:xfrm>
            <a:off x="297456" y="308471"/>
            <a:ext cx="4208444" cy="5111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1" descr="kids-print-clothes 2.jpg"/>
          <p:cNvPicPr>
            <a:picLocks noChangeAspect="1"/>
          </p:cNvPicPr>
          <p:nvPr/>
        </p:nvPicPr>
        <p:blipFill>
          <a:blip r:embed="rId3" cstate="print"/>
          <a:srcRect l="4043" r="4712" b="3509"/>
          <a:stretch>
            <a:fillRect/>
          </a:stretch>
        </p:blipFill>
        <p:spPr bwMode="auto">
          <a:xfrm>
            <a:off x="4461831" y="1091990"/>
            <a:ext cx="4516916" cy="549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8.6|3|2.7|2.5|7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641</Words>
  <Application>Microsoft Office PowerPoint</Application>
  <PresentationFormat>Экран (4:3)</PresentationFormat>
  <Paragraphs>249</Paragraphs>
  <Slides>20</Slides>
  <Notes>0</Notes>
  <HiddenSlides>1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Технология проектной деятельности </vt:lpstr>
      <vt:lpstr>Слайд 5</vt:lpstr>
      <vt:lpstr>Создание проблемных ситуаций</vt:lpstr>
      <vt:lpstr>Использование готовых мультимедийных продуктов и обучающих систем</vt:lpstr>
      <vt:lpstr>WHEN IS YOUR BIRTHDAY ?</vt:lpstr>
      <vt:lpstr>Слайд 9</vt:lpstr>
      <vt:lpstr>Слайд 10</vt:lpstr>
      <vt:lpstr>Слайд 11</vt:lpstr>
      <vt:lpstr>Использование ребуса, как средство введения новой темы.</vt:lpstr>
      <vt:lpstr>She/he has … on.</vt:lpstr>
      <vt:lpstr>Слайд 14</vt:lpstr>
      <vt:lpstr>Работы обучающихся</vt:lpstr>
      <vt:lpstr>Работа в группах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Идиомы английского языка</dc:title>
  <dc:creator>Алексей</dc:creator>
  <cp:lastModifiedBy>Раиса</cp:lastModifiedBy>
  <cp:revision>73</cp:revision>
  <dcterms:modified xsi:type="dcterms:W3CDTF">2018-10-31T21:59:12Z</dcterms:modified>
</cp:coreProperties>
</file>